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Bold" charset="1" panose="00000800000000000000"/>
      <p:regular r:id="rId27"/>
    </p:embeddedFont>
    <p:embeddedFont>
      <p:font typeface="Poppins Bold Italics" charset="1" panose="00000800000000000000"/>
      <p:regular r:id="rId28"/>
    </p:embeddedFont>
    <p:embeddedFont>
      <p:font typeface="DM Sans Bold" charset="1" panose="00000000000000000000"/>
      <p:regular r:id="rId29"/>
    </p:embeddedFont>
    <p:embeddedFont>
      <p:font typeface="Poppins Italics" charset="1" panose="00000500000000000000"/>
      <p:regular r:id="rId30"/>
    </p:embeddedFont>
    <p:embeddedFont>
      <p:font typeface="DM Sans" charset="1" panose="00000000000000000000"/>
      <p:regular r:id="rId31"/>
    </p:embeddedFont>
    <p:embeddedFont>
      <p:font typeface="Poppins" charset="1" panose="00000500000000000000"/>
      <p:regular r:id="rId32"/>
    </p:embeddedFont>
    <p:embeddedFont>
      <p:font typeface="Muli" charset="1" panose="00000500000000000000"/>
      <p:regular r:id="rId33"/>
    </p:embeddedFont>
    <p:embeddedFont>
      <p:font typeface="Arita Buri Bold" charset="1" panose="02020603020101020101"/>
      <p:regular r:id="rId34"/>
    </p:embeddedFont>
    <p:embeddedFont>
      <p:font typeface="Klima Bold" charset="1" panose="02010503040200000003"/>
      <p:regular r:id="rId35"/>
    </p:embeddedFont>
    <p:embeddedFont>
      <p:font typeface="Barlow SemiCondensed" charset="1" panose="00000506000000000000"/>
      <p:regular r:id="rId36"/>
    </p:embeddedFont>
    <p:embeddedFont>
      <p:font typeface="Barlow SemiCondensed Bold" charset="1" panose="00000806000000000000"/>
      <p:regular r:id="rId37"/>
    </p:embeddedFont>
    <p:embeddedFont>
      <p:font typeface="Poppins Ultra-Bold Italics" charset="1" panose="000009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62.jpe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14.pn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60.pn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14.pn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61.pn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14.pn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14.pn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2" Target="../media/image75.png" Type="http://schemas.openxmlformats.org/officeDocument/2006/relationships/image"/><Relationship Id="rId3" Target="../media/image14.pn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78.jpe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2" Target="../media/image79.png" Type="http://schemas.openxmlformats.org/officeDocument/2006/relationships/image"/><Relationship Id="rId3" Target="../media/image14.pn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80.jpe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2" Target="../media/image81.png" Type="http://schemas.openxmlformats.org/officeDocument/2006/relationships/image"/><Relationship Id="rId3" Target="../media/image14.pn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82.jpe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jpeg" Type="http://schemas.openxmlformats.org/officeDocument/2006/relationships/image"/><Relationship Id="rId3" Target="../media/VAGHgQhliKI.mp4" Type="http://schemas.openxmlformats.org/officeDocument/2006/relationships/video"/><Relationship Id="rId4" Target="../media/VAGHgQhliKI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84.png" Type="http://schemas.openxmlformats.org/officeDocument/2006/relationships/image"/><Relationship Id="rId5" Target="../media/image85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4.png" Type="http://schemas.openxmlformats.org/officeDocument/2006/relationships/image"/><Relationship Id="rId5" Target="../media/image19.png" Type="http://schemas.openxmlformats.org/officeDocument/2006/relationships/image"/><Relationship Id="rId6" Target="../media/image20.jpeg" Type="http://schemas.openxmlformats.org/officeDocument/2006/relationships/image"/><Relationship Id="rId7" Target="../media/image21.jpeg" Type="http://schemas.openxmlformats.org/officeDocument/2006/relationships/image"/><Relationship Id="rId8" Target="../media/image22.jpe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gif" Type="http://schemas.openxmlformats.org/officeDocument/2006/relationships/image"/><Relationship Id="rId15" Target="../media/image14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4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48.png" Type="http://schemas.openxmlformats.org/officeDocument/2006/relationships/image"/><Relationship Id="rId17" Target="../media/image49.svg" Type="http://schemas.openxmlformats.org/officeDocument/2006/relationships/image"/><Relationship Id="rId18" Target="../media/image14.pn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jpeg" Type="http://schemas.openxmlformats.org/officeDocument/2006/relationships/image"/><Relationship Id="rId2" Target="../media/image14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6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86131" y="1028700"/>
            <a:ext cx="8324332" cy="5440615"/>
          </a:xfrm>
          <a:custGeom>
            <a:avLst/>
            <a:gdLst/>
            <a:ahLst/>
            <a:cxnLst/>
            <a:rect r="r" b="b" t="t" l="l"/>
            <a:pathLst>
              <a:path h="5440615" w="8324332">
                <a:moveTo>
                  <a:pt x="0" y="0"/>
                </a:moveTo>
                <a:lnTo>
                  <a:pt x="8324332" y="0"/>
                </a:lnTo>
                <a:lnTo>
                  <a:pt x="8324332" y="5440615"/>
                </a:lnTo>
                <a:lnTo>
                  <a:pt x="0" y="544061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40642" b="-2104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38201" y="3194982"/>
            <a:ext cx="6210445" cy="221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23"/>
              </a:lnSpc>
            </a:pPr>
            <a:r>
              <a:rPr lang="en-US" sz="12230">
                <a:solidFill>
                  <a:srgbClr val="FBFCFC"/>
                </a:solidFill>
                <a:latin typeface="Poppins Bold"/>
              </a:rPr>
              <a:t>Fix Flex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81258" y="7295146"/>
            <a:ext cx="4104799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1F479"/>
                </a:solidFill>
                <a:latin typeface="Poppins Bold Italics"/>
              </a:rPr>
              <a:t>Supervised by 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31481" y="8142668"/>
            <a:ext cx="8804353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BFCFC"/>
                </a:solidFill>
                <a:latin typeface="Poppins Bold"/>
              </a:rPr>
              <a:t>Dr. Helal Ahmed Soliman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3108418"/>
            <a:ext cx="15845221" cy="4841558"/>
            <a:chOff x="0" y="0"/>
            <a:chExt cx="7484187" cy="22868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84187" cy="2286817"/>
            </a:xfrm>
            <a:custGeom>
              <a:avLst/>
              <a:gdLst/>
              <a:ahLst/>
              <a:cxnLst/>
              <a:rect r="r" b="b" t="t" l="l"/>
              <a:pathLst>
                <a:path h="2286817" w="7484187">
                  <a:moveTo>
                    <a:pt x="0" y="0"/>
                  </a:moveTo>
                  <a:lnTo>
                    <a:pt x="7484187" y="0"/>
                  </a:lnTo>
                  <a:lnTo>
                    <a:pt x="7484187" y="2286817"/>
                  </a:lnTo>
                  <a:lnTo>
                    <a:pt x="0" y="228681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123746" y="3705246"/>
            <a:ext cx="10348264" cy="19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0" indent="-302260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"/>
              </a:rPr>
              <a:t>Fixawy Offers technical support to ensure you have everything you need to perform your job better.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123746" y="6312889"/>
            <a:ext cx="10348264" cy="146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0" indent="-302260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"/>
              </a:rPr>
              <a:t>In Fixawy Everything has a prefixed price that you cannot negotiate.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23663" y="4420681"/>
            <a:ext cx="2728468" cy="51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3674">
                <a:solidFill>
                  <a:srgbClr val="5383FF"/>
                </a:solidFill>
                <a:latin typeface="Arita Buri Bold"/>
              </a:rPr>
              <a:t>Advantage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15511" y="1185774"/>
            <a:ext cx="9922378" cy="109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Fixawy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-1365470" y="-4594457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9" y="0"/>
                </a:lnTo>
                <a:lnTo>
                  <a:pt x="4129459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4732" y="714509"/>
            <a:ext cx="3253978" cy="3107549"/>
          </a:xfrm>
          <a:custGeom>
            <a:avLst/>
            <a:gdLst/>
            <a:ahLst/>
            <a:cxnLst/>
            <a:rect r="r" b="b" t="t" l="l"/>
            <a:pathLst>
              <a:path h="3107549" w="3253978">
                <a:moveTo>
                  <a:pt x="0" y="0"/>
                </a:moveTo>
                <a:lnTo>
                  <a:pt x="3253977" y="0"/>
                </a:lnTo>
                <a:lnTo>
                  <a:pt x="3253977" y="3107548"/>
                </a:lnTo>
                <a:lnTo>
                  <a:pt x="0" y="3107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5092093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8" y="0"/>
                </a:lnTo>
                <a:lnTo>
                  <a:pt x="4129458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181100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8" y="0"/>
                </a:lnTo>
                <a:lnTo>
                  <a:pt x="4129458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023806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8" y="0"/>
                </a:lnTo>
                <a:lnTo>
                  <a:pt x="4129458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896862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9" y="0"/>
                </a:lnTo>
                <a:lnTo>
                  <a:pt x="4129459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358027" y="5431483"/>
            <a:ext cx="5583636" cy="195427"/>
          </a:xfrm>
          <a:custGeom>
            <a:avLst/>
            <a:gdLst/>
            <a:ahLst/>
            <a:cxnLst/>
            <a:rect r="r" b="b" t="t" l="l"/>
            <a:pathLst>
              <a:path h="195427" w="5583636">
                <a:moveTo>
                  <a:pt x="0" y="0"/>
                </a:moveTo>
                <a:lnTo>
                  <a:pt x="5583636" y="0"/>
                </a:lnTo>
                <a:lnTo>
                  <a:pt x="5583636" y="195427"/>
                </a:lnTo>
                <a:lnTo>
                  <a:pt x="0" y="19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23663" y="6587250"/>
            <a:ext cx="2728468" cy="47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3274">
                <a:solidFill>
                  <a:srgbClr val="5383FF"/>
                </a:solidFill>
                <a:latin typeface="Arita Buri Bold"/>
              </a:rPr>
              <a:t>Disadvantage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977" t="0" r="-64206" b="-2104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15776020" y="3355148"/>
            <a:ext cx="1250301" cy="125030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3108418"/>
            <a:ext cx="15845221" cy="4841558"/>
            <a:chOff x="0" y="0"/>
            <a:chExt cx="7484187" cy="22868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84187" cy="2286817"/>
            </a:xfrm>
            <a:custGeom>
              <a:avLst/>
              <a:gdLst/>
              <a:ahLst/>
              <a:cxnLst/>
              <a:rect r="r" b="b" t="t" l="l"/>
              <a:pathLst>
                <a:path h="2286817" w="7484187">
                  <a:moveTo>
                    <a:pt x="0" y="0"/>
                  </a:moveTo>
                  <a:lnTo>
                    <a:pt x="7484187" y="0"/>
                  </a:lnTo>
                  <a:lnTo>
                    <a:pt x="7484187" y="2286817"/>
                  </a:lnTo>
                  <a:lnTo>
                    <a:pt x="0" y="228681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123746" y="3705246"/>
            <a:ext cx="10348264" cy="19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0" indent="-302260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"/>
              </a:rPr>
              <a:t>TaskRabbit conducts background checks on its taskers, ensuring users have access to trusted and reliable professionals.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123746" y="6065545"/>
            <a:ext cx="10348264" cy="19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0" indent="-302260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"/>
              </a:rPr>
              <a:t>The platform can be somewhat complex for new users to navigate, especially with additional service fees and options.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23663" y="4420681"/>
            <a:ext cx="2728468" cy="51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3674">
                <a:solidFill>
                  <a:srgbClr val="5383FF"/>
                </a:solidFill>
                <a:latin typeface="Arita Buri Bold"/>
              </a:rPr>
              <a:t>Advantage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15511" y="1185774"/>
            <a:ext cx="9922378" cy="109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Task Rabbit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-1365470" y="-4594457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9" y="0"/>
                </a:lnTo>
                <a:lnTo>
                  <a:pt x="4129459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4732" y="714509"/>
            <a:ext cx="3253978" cy="3107549"/>
          </a:xfrm>
          <a:custGeom>
            <a:avLst/>
            <a:gdLst/>
            <a:ahLst/>
            <a:cxnLst/>
            <a:rect r="r" b="b" t="t" l="l"/>
            <a:pathLst>
              <a:path h="3107549" w="3253978">
                <a:moveTo>
                  <a:pt x="0" y="0"/>
                </a:moveTo>
                <a:lnTo>
                  <a:pt x="3253977" y="0"/>
                </a:lnTo>
                <a:lnTo>
                  <a:pt x="3253977" y="3107548"/>
                </a:lnTo>
                <a:lnTo>
                  <a:pt x="0" y="3107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5092093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8" y="0"/>
                </a:lnTo>
                <a:lnTo>
                  <a:pt x="4129458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181100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8" y="0"/>
                </a:lnTo>
                <a:lnTo>
                  <a:pt x="4129458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023806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8" y="0"/>
                </a:lnTo>
                <a:lnTo>
                  <a:pt x="4129458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896862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9" y="0"/>
                </a:lnTo>
                <a:lnTo>
                  <a:pt x="4129459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358027" y="5431483"/>
            <a:ext cx="5583636" cy="195427"/>
          </a:xfrm>
          <a:custGeom>
            <a:avLst/>
            <a:gdLst/>
            <a:ahLst/>
            <a:cxnLst/>
            <a:rect r="r" b="b" t="t" l="l"/>
            <a:pathLst>
              <a:path h="195427" w="5583636">
                <a:moveTo>
                  <a:pt x="0" y="0"/>
                </a:moveTo>
                <a:lnTo>
                  <a:pt x="5583636" y="0"/>
                </a:lnTo>
                <a:lnTo>
                  <a:pt x="5583636" y="195427"/>
                </a:lnTo>
                <a:lnTo>
                  <a:pt x="0" y="19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23663" y="6587250"/>
            <a:ext cx="2728468" cy="47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3274">
                <a:solidFill>
                  <a:srgbClr val="5383FF"/>
                </a:solidFill>
                <a:latin typeface="Arita Buri Bold"/>
              </a:rPr>
              <a:t>Disadvantage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977" t="0" r="-64206" b="-2104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15776020" y="3355148"/>
            <a:ext cx="1250301" cy="125030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100" y="3108418"/>
            <a:ext cx="15845221" cy="4841558"/>
            <a:chOff x="0" y="0"/>
            <a:chExt cx="7484187" cy="22868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84187" cy="2286817"/>
            </a:xfrm>
            <a:custGeom>
              <a:avLst/>
              <a:gdLst/>
              <a:ahLst/>
              <a:cxnLst/>
              <a:rect r="r" b="b" t="t" l="l"/>
              <a:pathLst>
                <a:path h="2286817" w="7484187">
                  <a:moveTo>
                    <a:pt x="0" y="0"/>
                  </a:moveTo>
                  <a:lnTo>
                    <a:pt x="7484187" y="0"/>
                  </a:lnTo>
                  <a:lnTo>
                    <a:pt x="7484187" y="2286817"/>
                  </a:lnTo>
                  <a:lnTo>
                    <a:pt x="0" y="228681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123746" y="4199933"/>
            <a:ext cx="10348264" cy="96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0" indent="-302260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"/>
              </a:rPr>
              <a:t>Home Run offers a wide range of options for the tasks you need done with pre-set categories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23746" y="6560232"/>
            <a:ext cx="10348264" cy="96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0" indent="-302260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"/>
              </a:rPr>
              <a:t>Home Run requires a tasker to have a seperate account for tasker and user role which offers low flexibility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3663" y="4420681"/>
            <a:ext cx="2728468" cy="51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3674">
                <a:solidFill>
                  <a:srgbClr val="5383FF"/>
                </a:solidFill>
                <a:latin typeface="Arita Buri Bold"/>
              </a:rPr>
              <a:t>Advantage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15511" y="1185774"/>
            <a:ext cx="9922378" cy="109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99"/>
              </a:lnSpc>
            </a:pPr>
            <a:r>
              <a:rPr lang="en-US" sz="8199">
                <a:solidFill>
                  <a:srgbClr val="F4F4F4"/>
                </a:solidFill>
                <a:latin typeface="Arita Buri Bold"/>
              </a:rPr>
              <a:t>Home Run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-1365470" y="-4594457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9" y="0"/>
                </a:lnTo>
                <a:lnTo>
                  <a:pt x="4129459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4732" y="714509"/>
            <a:ext cx="3253978" cy="3107549"/>
          </a:xfrm>
          <a:custGeom>
            <a:avLst/>
            <a:gdLst/>
            <a:ahLst/>
            <a:cxnLst/>
            <a:rect r="r" b="b" t="t" l="l"/>
            <a:pathLst>
              <a:path h="3107549" w="3253978">
                <a:moveTo>
                  <a:pt x="0" y="0"/>
                </a:moveTo>
                <a:lnTo>
                  <a:pt x="3253977" y="0"/>
                </a:lnTo>
                <a:lnTo>
                  <a:pt x="3253977" y="3107548"/>
                </a:lnTo>
                <a:lnTo>
                  <a:pt x="0" y="3107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5092093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8" y="0"/>
                </a:lnTo>
                <a:lnTo>
                  <a:pt x="4129458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181100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8" y="0"/>
                </a:lnTo>
                <a:lnTo>
                  <a:pt x="4129458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023806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8" y="0"/>
                </a:lnTo>
                <a:lnTo>
                  <a:pt x="4129458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896862" y="5680719"/>
            <a:ext cx="4129458" cy="144531"/>
          </a:xfrm>
          <a:custGeom>
            <a:avLst/>
            <a:gdLst/>
            <a:ahLst/>
            <a:cxnLst/>
            <a:rect r="r" b="b" t="t" l="l"/>
            <a:pathLst>
              <a:path h="144531" w="4129458">
                <a:moveTo>
                  <a:pt x="0" y="0"/>
                </a:moveTo>
                <a:lnTo>
                  <a:pt x="4129459" y="0"/>
                </a:lnTo>
                <a:lnTo>
                  <a:pt x="4129459" y="144531"/>
                </a:lnTo>
                <a:lnTo>
                  <a:pt x="0" y="14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358027" y="5431483"/>
            <a:ext cx="5583636" cy="195427"/>
          </a:xfrm>
          <a:custGeom>
            <a:avLst/>
            <a:gdLst/>
            <a:ahLst/>
            <a:cxnLst/>
            <a:rect r="r" b="b" t="t" l="l"/>
            <a:pathLst>
              <a:path h="195427" w="5583636">
                <a:moveTo>
                  <a:pt x="0" y="0"/>
                </a:moveTo>
                <a:lnTo>
                  <a:pt x="5583636" y="0"/>
                </a:lnTo>
                <a:lnTo>
                  <a:pt x="5583636" y="195427"/>
                </a:lnTo>
                <a:lnTo>
                  <a:pt x="0" y="19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23663" y="6587250"/>
            <a:ext cx="2728468" cy="47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3274">
                <a:solidFill>
                  <a:srgbClr val="5383FF"/>
                </a:solidFill>
                <a:latin typeface="Arita Buri Bold"/>
              </a:rPr>
              <a:t>Disadvantage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977" t="0" r="-64206" b="-2104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15776020" y="3355148"/>
            <a:ext cx="1250301" cy="125030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24314" y="5737866"/>
            <a:ext cx="3638424" cy="3337672"/>
            <a:chOff x="0" y="0"/>
            <a:chExt cx="3133810" cy="2874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3810" cy="2874770"/>
            </a:xfrm>
            <a:custGeom>
              <a:avLst/>
              <a:gdLst/>
              <a:ahLst/>
              <a:cxnLst/>
              <a:rect r="r" b="b" t="t" l="l"/>
              <a:pathLst>
                <a:path h="2874770" w="3133810">
                  <a:moveTo>
                    <a:pt x="3009350" y="2874770"/>
                  </a:moveTo>
                  <a:lnTo>
                    <a:pt x="124460" y="2874770"/>
                  </a:lnTo>
                  <a:cubicBezTo>
                    <a:pt x="55880" y="2874770"/>
                    <a:pt x="0" y="2818890"/>
                    <a:pt x="0" y="27503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2750310"/>
                  </a:lnTo>
                  <a:cubicBezTo>
                    <a:pt x="3133810" y="2818890"/>
                    <a:pt x="3077930" y="2874770"/>
                    <a:pt x="3009350" y="2874770"/>
                  </a:cubicBezTo>
                  <a:close/>
                </a:path>
              </a:pathLst>
            </a:custGeom>
            <a:solidFill>
              <a:srgbClr val="3C89C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25262" y="5737866"/>
            <a:ext cx="3638424" cy="3337672"/>
            <a:chOff x="0" y="0"/>
            <a:chExt cx="3133810" cy="28747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3810" cy="2874770"/>
            </a:xfrm>
            <a:custGeom>
              <a:avLst/>
              <a:gdLst/>
              <a:ahLst/>
              <a:cxnLst/>
              <a:rect r="r" b="b" t="t" l="l"/>
              <a:pathLst>
                <a:path h="2874770" w="3133810">
                  <a:moveTo>
                    <a:pt x="3009350" y="2874770"/>
                  </a:moveTo>
                  <a:lnTo>
                    <a:pt x="124460" y="2874770"/>
                  </a:lnTo>
                  <a:cubicBezTo>
                    <a:pt x="55880" y="2874770"/>
                    <a:pt x="0" y="2818890"/>
                    <a:pt x="0" y="27503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2750310"/>
                  </a:lnTo>
                  <a:cubicBezTo>
                    <a:pt x="3133810" y="2818890"/>
                    <a:pt x="3077930" y="2874770"/>
                    <a:pt x="3009350" y="2874770"/>
                  </a:cubicBezTo>
                  <a:close/>
                </a:path>
              </a:pathLst>
            </a:custGeom>
            <a:solidFill>
              <a:srgbClr val="3C89C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24788" y="5737866"/>
            <a:ext cx="3638424" cy="3337672"/>
            <a:chOff x="0" y="0"/>
            <a:chExt cx="3133810" cy="28747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33810" cy="2874770"/>
            </a:xfrm>
            <a:custGeom>
              <a:avLst/>
              <a:gdLst/>
              <a:ahLst/>
              <a:cxnLst/>
              <a:rect r="r" b="b" t="t" l="l"/>
              <a:pathLst>
                <a:path h="2874770" w="3133810">
                  <a:moveTo>
                    <a:pt x="3009350" y="2874770"/>
                  </a:moveTo>
                  <a:lnTo>
                    <a:pt x="124460" y="2874770"/>
                  </a:lnTo>
                  <a:cubicBezTo>
                    <a:pt x="55880" y="2874770"/>
                    <a:pt x="0" y="2818890"/>
                    <a:pt x="0" y="27503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2750310"/>
                  </a:lnTo>
                  <a:cubicBezTo>
                    <a:pt x="3133810" y="2818890"/>
                    <a:pt x="3077930" y="2874770"/>
                    <a:pt x="3009350" y="2874770"/>
                  </a:cubicBezTo>
                  <a:close/>
                </a:path>
              </a:pathLst>
            </a:custGeom>
            <a:solidFill>
              <a:srgbClr val="3C89C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524314" y="1125736"/>
            <a:ext cx="1323937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 Bold"/>
              </a:rPr>
              <a:t>Why Fix Flex Is Better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73472" y="5921120"/>
            <a:ext cx="2832291" cy="350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234">
                <a:solidFill>
                  <a:srgbClr val="000000"/>
                </a:solidFill>
                <a:latin typeface="Klima Bold"/>
              </a:rPr>
              <a:t>Taskers can set their own budget for user approval, minimizing payment disputes and ensuring clear agreement on costs.</a:t>
            </a:r>
          </a:p>
          <a:p>
            <a:pPr algn="ctr">
              <a:lnSpc>
                <a:spcPts val="2904"/>
              </a:lnSpc>
            </a:pPr>
          </a:p>
          <a:p>
            <a:pPr algn="ctr">
              <a:lnSpc>
                <a:spcPts val="2904"/>
              </a:lnSpc>
            </a:pPr>
          </a:p>
          <a:p>
            <a:pPr algn="ctr" marL="0" indent="0" lvl="0">
              <a:lnSpc>
                <a:spcPts val="290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672430" y="5921120"/>
            <a:ext cx="2915722" cy="290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Klima Bold"/>
              </a:rPr>
              <a:t>Users can be both taskers and users with one account, offering more flexibility without managing multiple accounts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2524314" y="2411611"/>
            <a:ext cx="13239372" cy="0"/>
          </a:xfrm>
          <a:prstGeom prst="line">
            <a:avLst/>
          </a:prstGeom>
          <a:ln cap="flat" w="38100">
            <a:solidFill>
              <a:srgbClr val="F1F4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290850" y="3006870"/>
            <a:ext cx="2047280" cy="2136630"/>
          </a:xfrm>
          <a:custGeom>
            <a:avLst/>
            <a:gdLst/>
            <a:ahLst/>
            <a:cxnLst/>
            <a:rect r="r" b="b" t="t" l="l"/>
            <a:pathLst>
              <a:path h="2136630" w="2047280">
                <a:moveTo>
                  <a:pt x="0" y="0"/>
                </a:moveTo>
                <a:lnTo>
                  <a:pt x="2047281" y="0"/>
                </a:lnTo>
                <a:lnTo>
                  <a:pt x="2047281" y="2136630"/>
                </a:lnTo>
                <a:lnTo>
                  <a:pt x="0" y="2136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785740" y="3390719"/>
            <a:ext cx="2802412" cy="1752781"/>
          </a:xfrm>
          <a:custGeom>
            <a:avLst/>
            <a:gdLst/>
            <a:ahLst/>
            <a:cxnLst/>
            <a:rect r="r" b="b" t="t" l="l"/>
            <a:pathLst>
              <a:path h="1752781" w="2802412">
                <a:moveTo>
                  <a:pt x="0" y="0"/>
                </a:moveTo>
                <a:lnTo>
                  <a:pt x="2802413" y="0"/>
                </a:lnTo>
                <a:lnTo>
                  <a:pt x="2802413" y="1752781"/>
                </a:lnTo>
                <a:lnTo>
                  <a:pt x="0" y="17527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977" t="0" r="-64206" b="-2104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14626" y="3138845"/>
            <a:ext cx="1949982" cy="2004655"/>
          </a:xfrm>
          <a:custGeom>
            <a:avLst/>
            <a:gdLst/>
            <a:ahLst/>
            <a:cxnLst/>
            <a:rect r="r" b="b" t="t" l="l"/>
            <a:pathLst>
              <a:path h="2004655" w="1949982">
                <a:moveTo>
                  <a:pt x="0" y="0"/>
                </a:moveTo>
                <a:lnTo>
                  <a:pt x="1949983" y="0"/>
                </a:lnTo>
                <a:lnTo>
                  <a:pt x="1949983" y="2004655"/>
                </a:lnTo>
                <a:lnTo>
                  <a:pt x="0" y="200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255414" y="6125908"/>
            <a:ext cx="3378120" cy="249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Klima Bold"/>
              </a:rPr>
              <a:t>Our AI Assistant simplifies task posting by automatically filling in the details based on a brief description, saving time and effort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14433" y="414337"/>
            <a:ext cx="1125913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Our Project’s Objective 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337359" y="3813378"/>
            <a:ext cx="5728800" cy="3603936"/>
          </a:xfrm>
          <a:custGeom>
            <a:avLst/>
            <a:gdLst/>
            <a:ahLst/>
            <a:cxnLst/>
            <a:rect r="r" b="b" t="t" l="l"/>
            <a:pathLst>
              <a:path h="3603936" w="5728800">
                <a:moveTo>
                  <a:pt x="5728800" y="0"/>
                </a:moveTo>
                <a:lnTo>
                  <a:pt x="0" y="0"/>
                </a:lnTo>
                <a:lnTo>
                  <a:pt x="0" y="3603936"/>
                </a:lnTo>
                <a:lnTo>
                  <a:pt x="5728800" y="3603936"/>
                </a:lnTo>
                <a:lnTo>
                  <a:pt x="5728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785297" y="5947462"/>
            <a:ext cx="9474003" cy="0"/>
          </a:xfrm>
          <a:prstGeom prst="line">
            <a:avLst/>
          </a:prstGeom>
          <a:ln cap="rnd" w="95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2522298" y="1893452"/>
            <a:ext cx="0" cy="8108020"/>
          </a:xfrm>
          <a:prstGeom prst="line">
            <a:avLst/>
          </a:prstGeom>
          <a:ln cap="rnd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785297" y="2948508"/>
            <a:ext cx="4019931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Barlow SemiCondensed"/>
              </a:rPr>
              <a:t>Users can easily find handymen for their day-to-day tasks around the house with a simple sign up and posting process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5297" y="2242691"/>
            <a:ext cx="4019931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000000"/>
                </a:solidFill>
                <a:latin typeface="Barlow SemiCondensed Bold"/>
              </a:rPr>
              <a:t>Ease Of Use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39369" y="2948508"/>
            <a:ext cx="4019931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Barlow SemiCondensed"/>
              </a:rPr>
              <a:t>Fix Flex implements a thorough verification process for taskers, ensuring that only trustworthy and reliable professionals are available for hire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39369" y="2242691"/>
            <a:ext cx="4019931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000000"/>
                </a:solidFill>
                <a:latin typeface="Barlow SemiCondensed Bold"/>
              </a:rPr>
              <a:t>User Verification and Trust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80534" y="7157727"/>
            <a:ext cx="4019931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Barlow SemiCondensed"/>
              </a:rPr>
              <a:t>By allowing users to switch between being a tasker and a user with a single account, we offer greater flexibility and convenience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80534" y="6451909"/>
            <a:ext cx="4019931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000000"/>
                </a:solidFill>
                <a:latin typeface="Barlow SemiCondensed Bold"/>
              </a:rPr>
              <a:t>Enhanced Flexibility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34606" y="7157727"/>
            <a:ext cx="4019931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Barlow SemiCondensed"/>
              </a:rPr>
              <a:t>Our platform uses AI to automate task posting, saving users time and effort where they can post the task with a few simple steps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34606" y="6451909"/>
            <a:ext cx="4019931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000000"/>
                </a:solidFill>
                <a:latin typeface="Barlow SemiCondensed Bold"/>
              </a:rPr>
              <a:t>Simplify Posting and Hiring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955214" y="2776404"/>
            <a:ext cx="11304086" cy="6201209"/>
            <a:chOff x="0" y="0"/>
            <a:chExt cx="5908040" cy="3241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160" y="12700"/>
              <a:ext cx="5895340" cy="186690"/>
            </a:xfrm>
            <a:custGeom>
              <a:avLst/>
              <a:gdLst/>
              <a:ahLst/>
              <a:cxnLst/>
              <a:rect r="r" b="b" t="t" l="l"/>
              <a:pathLst>
                <a:path h="186690" w="5895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3C89C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" y="193040"/>
              <a:ext cx="5895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589534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blipFill>
              <a:blip r:embed="rId2"/>
              <a:stretch>
                <a:fillRect l="-6996" t="0" r="-699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08040" cy="3241040"/>
            </a:xfrm>
            <a:custGeom>
              <a:avLst/>
              <a:gdLst/>
              <a:ahLst/>
              <a:cxnLst/>
              <a:rect r="r" b="b" t="t" l="l"/>
              <a:pathLst>
                <a:path h="3241040" w="5908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9860" y="73660"/>
              <a:ext cx="299720" cy="63500"/>
            </a:xfrm>
            <a:custGeom>
              <a:avLst/>
              <a:gdLst/>
              <a:ahLst/>
              <a:cxnLst/>
              <a:rect r="r" b="b" t="t" l="l"/>
              <a:pathLst>
                <a:path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484FA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1820" y="88900"/>
              <a:ext cx="5175250" cy="33020"/>
            </a:xfrm>
            <a:custGeom>
              <a:avLst/>
              <a:gdLst/>
              <a:ahLst/>
              <a:cxnLst/>
              <a:rect r="r" b="b" t="t" l="l"/>
              <a:pathLst>
                <a:path h="33020" w="517525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977" t="0" r="-64206" b="-2104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72323" y="2052171"/>
            <a:ext cx="4086748" cy="8086334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" t="0" r="-8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514433" y="414337"/>
            <a:ext cx="1125913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Poppins Bold"/>
              </a:rPr>
              <a:t>Fix Flex Dashboard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955214" y="2776404"/>
            <a:ext cx="11304086" cy="6201209"/>
            <a:chOff x="0" y="0"/>
            <a:chExt cx="5908040" cy="3241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160" y="12700"/>
              <a:ext cx="5895340" cy="186690"/>
            </a:xfrm>
            <a:custGeom>
              <a:avLst/>
              <a:gdLst/>
              <a:ahLst/>
              <a:cxnLst/>
              <a:rect r="r" b="b" t="t" l="l"/>
              <a:pathLst>
                <a:path h="186690" w="5895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3C89C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" y="193040"/>
              <a:ext cx="5895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589534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blipFill>
              <a:blip r:embed="rId2"/>
              <a:stretch>
                <a:fillRect l="-7230" t="0" r="-723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08040" cy="3241040"/>
            </a:xfrm>
            <a:custGeom>
              <a:avLst/>
              <a:gdLst/>
              <a:ahLst/>
              <a:cxnLst/>
              <a:rect r="r" b="b" t="t" l="l"/>
              <a:pathLst>
                <a:path h="3241040" w="5908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9860" y="73660"/>
              <a:ext cx="299720" cy="63500"/>
            </a:xfrm>
            <a:custGeom>
              <a:avLst/>
              <a:gdLst/>
              <a:ahLst/>
              <a:cxnLst/>
              <a:rect r="r" b="b" t="t" l="l"/>
              <a:pathLst>
                <a:path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484FA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1820" y="88900"/>
              <a:ext cx="5175250" cy="33020"/>
            </a:xfrm>
            <a:custGeom>
              <a:avLst/>
              <a:gdLst/>
              <a:ahLst/>
              <a:cxnLst/>
              <a:rect r="r" b="b" t="t" l="l"/>
              <a:pathLst>
                <a:path h="33020" w="517525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977" t="0" r="-64206" b="-2104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72323" y="2052171"/>
            <a:ext cx="4086748" cy="8086334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" t="0" r="-8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514433" y="414337"/>
            <a:ext cx="1125913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Poppins Bold"/>
              </a:rPr>
              <a:t>Post A Task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955214" y="2776404"/>
            <a:ext cx="11304086" cy="6201209"/>
            <a:chOff x="0" y="0"/>
            <a:chExt cx="5908040" cy="3241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160" y="12700"/>
              <a:ext cx="5895340" cy="186690"/>
            </a:xfrm>
            <a:custGeom>
              <a:avLst/>
              <a:gdLst/>
              <a:ahLst/>
              <a:cxnLst/>
              <a:rect r="r" b="b" t="t" l="l"/>
              <a:pathLst>
                <a:path h="186690" w="5895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3C89C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" y="193040"/>
              <a:ext cx="5895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589534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blipFill>
              <a:blip r:embed="rId2"/>
              <a:stretch>
                <a:fillRect l="-8210" t="0" r="-821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08040" cy="3241040"/>
            </a:xfrm>
            <a:custGeom>
              <a:avLst/>
              <a:gdLst/>
              <a:ahLst/>
              <a:cxnLst/>
              <a:rect r="r" b="b" t="t" l="l"/>
              <a:pathLst>
                <a:path h="3241040" w="5908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9860" y="73660"/>
              <a:ext cx="299720" cy="63500"/>
            </a:xfrm>
            <a:custGeom>
              <a:avLst/>
              <a:gdLst/>
              <a:ahLst/>
              <a:cxnLst/>
              <a:rect r="r" b="b" t="t" l="l"/>
              <a:pathLst>
                <a:path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484FA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1820" y="88900"/>
              <a:ext cx="5175250" cy="33020"/>
            </a:xfrm>
            <a:custGeom>
              <a:avLst/>
              <a:gdLst/>
              <a:ahLst/>
              <a:cxnLst/>
              <a:rect r="r" b="b" t="t" l="l"/>
              <a:pathLst>
                <a:path h="33020" w="517525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977" t="0" r="-64206" b="-2104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72323" y="2052171"/>
            <a:ext cx="4086748" cy="8086334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" t="0" r="-8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514433" y="414337"/>
            <a:ext cx="1125913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Poppins Bold"/>
              </a:rPr>
              <a:t>Browse Tasks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124" r="0" b="2185"/>
          <a:stretch>
            <a:fillRect/>
          </a:stretch>
        </p:blipFill>
        <p:spPr>
          <a:xfrm flipH="false" flipV="false" rot="0">
            <a:off x="350290" y="1371160"/>
            <a:ext cx="17715687" cy="891584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14433" y="-133350"/>
            <a:ext cx="1125913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oppins Bold"/>
              </a:rPr>
              <a:t>Fix Flex Live Demo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9907" y="195045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56115" y="2639048"/>
            <a:ext cx="7181225" cy="5008904"/>
          </a:xfrm>
          <a:custGeom>
            <a:avLst/>
            <a:gdLst/>
            <a:ahLst/>
            <a:cxnLst/>
            <a:rect r="r" b="b" t="t" l="l"/>
            <a:pathLst>
              <a:path h="5008904" w="7181225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1678305"/>
            <a:ext cx="9469460" cy="346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Final reflections and future steps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4950" y="5398770"/>
            <a:ext cx="7707571" cy="399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FFFFFF"/>
                </a:solidFill>
                <a:latin typeface="DM Sans"/>
              </a:rPr>
              <a:t>At Fix Flex, we are committed to continuously improving our platform to meet the evolving needs of our users.</a:t>
            </a:r>
          </a:p>
          <a:p>
            <a:pPr algn="l">
              <a:lnSpc>
                <a:spcPts val="2699"/>
              </a:lnSpc>
              <a:spcBef>
                <a:spcPct val="0"/>
              </a:spcBef>
            </a:pP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FFFFFF"/>
                </a:solidFill>
                <a:latin typeface="DM Sans"/>
              </a:rPr>
              <a:t>By listening to our community and implementing their feedback, we aim to provide a seamless and reliable experience for both users and taskers.</a:t>
            </a:r>
          </a:p>
          <a:p>
            <a:pPr algn="l">
              <a:lnSpc>
                <a:spcPts val="2699"/>
              </a:lnSpc>
              <a:spcBef>
                <a:spcPct val="0"/>
              </a:spcBef>
            </a:pP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FFFFFF"/>
                </a:solidFill>
                <a:latin typeface="DM Sans"/>
              </a:rPr>
              <a:t>With a roadmap full of exciting features and enhancements, we are dedicated to making Fix Flex the go-to platform for all household task needs.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977" t="0" r="-64206" b="-21043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4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78617" y="-797467"/>
            <a:ext cx="20642765" cy="11433816"/>
            <a:chOff x="0" y="0"/>
            <a:chExt cx="110058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0580" cy="609600"/>
            </a:xfrm>
            <a:custGeom>
              <a:avLst/>
              <a:gdLst/>
              <a:ahLst/>
              <a:cxnLst/>
              <a:rect r="r" b="b" t="t" l="l"/>
              <a:pathLst>
                <a:path h="609600" w="1100580">
                  <a:moveTo>
                    <a:pt x="203200" y="0"/>
                  </a:moveTo>
                  <a:lnTo>
                    <a:pt x="1100580" y="0"/>
                  </a:lnTo>
                  <a:lnTo>
                    <a:pt x="89738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24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89738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05133" y="-1374003"/>
            <a:ext cx="3859044" cy="5788567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24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168532" y="2213307"/>
            <a:ext cx="8066181" cy="7200900"/>
          </a:xfrm>
          <a:custGeom>
            <a:avLst/>
            <a:gdLst/>
            <a:ahLst/>
            <a:cxnLst/>
            <a:rect r="r" b="b" t="t" l="l"/>
            <a:pathLst>
              <a:path h="7200900" w="8066181">
                <a:moveTo>
                  <a:pt x="0" y="0"/>
                </a:moveTo>
                <a:lnTo>
                  <a:pt x="8066181" y="0"/>
                </a:lnTo>
                <a:lnTo>
                  <a:pt x="806618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449888"/>
            <a:ext cx="9139832" cy="26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8"/>
              </a:lnSpc>
            </a:pPr>
            <a:r>
              <a:rPr lang="en-US" sz="9291">
                <a:solidFill>
                  <a:srgbClr val="FFFFFF"/>
                </a:solidFill>
                <a:latin typeface="Poppins Bold Italics"/>
              </a:rPr>
              <a:t>HELLO! WE ARE </a:t>
            </a:r>
          </a:p>
          <a:p>
            <a:pPr algn="l">
              <a:lnSpc>
                <a:spcPts val="10137"/>
              </a:lnSpc>
            </a:pPr>
            <a:r>
              <a:rPr lang="en-US" sz="10240">
                <a:solidFill>
                  <a:srgbClr val="F1F479"/>
                </a:solidFill>
                <a:latin typeface="Poppins Bold Italics"/>
              </a:rPr>
              <a:t>FIX FLEX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0029" y="6082526"/>
            <a:ext cx="9777174" cy="124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7"/>
              </a:lnSpc>
            </a:pPr>
            <a:r>
              <a:rPr lang="en-US" sz="8724">
                <a:solidFill>
                  <a:srgbClr val="FFFFFF"/>
                </a:solidFill>
                <a:latin typeface="Poppins Bold Italics"/>
              </a:rPr>
              <a:t>MEET OUR TEAM?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977" t="0" r="-64206" b="-21043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325" y="-297119"/>
            <a:ext cx="9347325" cy="10832076"/>
            <a:chOff x="0" y="0"/>
            <a:chExt cx="812800" cy="941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41907"/>
            </a:xfrm>
            <a:custGeom>
              <a:avLst/>
              <a:gdLst/>
              <a:ahLst/>
              <a:cxnLst/>
              <a:rect r="r" b="b" t="t" l="l"/>
              <a:pathLst>
                <a:path h="9419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41907"/>
                  </a:lnTo>
                  <a:lnTo>
                    <a:pt x="0" y="941907"/>
                  </a:lnTo>
                  <a:close/>
                </a:path>
              </a:pathLst>
            </a:custGeom>
            <a:solidFill>
              <a:srgbClr val="F1F47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273926" y="-573408"/>
            <a:ext cx="16945256" cy="11433816"/>
            <a:chOff x="0" y="0"/>
            <a:chExt cx="903445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445" cy="609600"/>
            </a:xfrm>
            <a:custGeom>
              <a:avLst/>
              <a:gdLst/>
              <a:ahLst/>
              <a:cxnLst/>
              <a:rect r="r" b="b" t="t" l="l"/>
              <a:pathLst>
                <a:path h="609600" w="903445">
                  <a:moveTo>
                    <a:pt x="203200" y="0"/>
                  </a:moveTo>
                  <a:lnTo>
                    <a:pt x="903445" y="0"/>
                  </a:lnTo>
                  <a:lnTo>
                    <a:pt x="700245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242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700245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44000" y="4421507"/>
            <a:ext cx="7803085" cy="268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10000">
                <a:solidFill>
                  <a:srgbClr val="FFFFFF"/>
                </a:solidFill>
                <a:latin typeface="Poppins Ultra-Bold Italics"/>
              </a:rPr>
              <a:t>HAVE A QUESTION?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1392756"/>
            <a:ext cx="7244766" cy="8894244"/>
          </a:xfrm>
          <a:custGeom>
            <a:avLst/>
            <a:gdLst/>
            <a:ahLst/>
            <a:cxnLst/>
            <a:rect r="r" b="b" t="t" l="l"/>
            <a:pathLst>
              <a:path h="8894244" w="7244766">
                <a:moveTo>
                  <a:pt x="0" y="0"/>
                </a:moveTo>
                <a:lnTo>
                  <a:pt x="7244766" y="0"/>
                </a:lnTo>
                <a:lnTo>
                  <a:pt x="7244766" y="8894244"/>
                </a:lnTo>
                <a:lnTo>
                  <a:pt x="0" y="889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07916" y="3355619"/>
            <a:ext cx="8072167" cy="371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45"/>
              </a:lnSpc>
            </a:pPr>
            <a:r>
              <a:rPr lang="en-US" sz="13883">
                <a:solidFill>
                  <a:srgbClr val="FFFFFF"/>
                </a:solidFill>
                <a:latin typeface="Poppins Ultra-Bold Italics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2252531">
            <a:off x="-3911785" y="-3178460"/>
            <a:ext cx="6957127" cy="8062213"/>
            <a:chOff x="0" y="0"/>
            <a:chExt cx="812800" cy="9419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941907"/>
            </a:xfrm>
            <a:custGeom>
              <a:avLst/>
              <a:gdLst/>
              <a:ahLst/>
              <a:cxnLst/>
              <a:rect r="r" b="b" t="t" l="l"/>
              <a:pathLst>
                <a:path h="9419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41907"/>
                  </a:lnTo>
                  <a:lnTo>
                    <a:pt x="0" y="941907"/>
                  </a:lnTo>
                  <a:close/>
                </a:path>
              </a:pathLst>
            </a:custGeom>
            <a:solidFill>
              <a:srgbClr val="F1F47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-2782403">
            <a:off x="15614248" y="6200933"/>
            <a:ext cx="7981740" cy="9249578"/>
            <a:chOff x="0" y="0"/>
            <a:chExt cx="812800" cy="9419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941907"/>
            </a:xfrm>
            <a:custGeom>
              <a:avLst/>
              <a:gdLst/>
              <a:ahLst/>
              <a:cxnLst/>
              <a:rect r="r" b="b" t="t" l="l"/>
              <a:pathLst>
                <a:path h="9419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41907"/>
                  </a:lnTo>
                  <a:lnTo>
                    <a:pt x="0" y="941907"/>
                  </a:lnTo>
                  <a:close/>
                </a:path>
              </a:pathLst>
            </a:custGeom>
            <a:solidFill>
              <a:srgbClr val="F1F479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82644" y="-2842286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5" y="0"/>
                </a:lnTo>
                <a:lnTo>
                  <a:pt x="4292425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434098">
            <a:off x="-1354045" y="9075446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977" t="0" r="-64206" b="-2104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95709" y="438468"/>
            <a:ext cx="11096581" cy="112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9"/>
              </a:lnSpc>
            </a:pPr>
            <a:r>
              <a:rPr lang="en-US" sz="6999">
                <a:solidFill>
                  <a:srgbClr val="FFFFFF"/>
                </a:solidFill>
                <a:latin typeface="Poppins Bold Italics"/>
              </a:rPr>
              <a:t>FIXFLEX TEAM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04463" y="1741356"/>
            <a:ext cx="4510148" cy="3623159"/>
            <a:chOff x="0" y="0"/>
            <a:chExt cx="15809099" cy="1270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1430" y="857250"/>
              <a:ext cx="16118979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6118979">
                  <a:moveTo>
                    <a:pt x="12634995" y="938530"/>
                  </a:moveTo>
                  <a:cubicBezTo>
                    <a:pt x="11153682" y="189230"/>
                    <a:pt x="10756875" y="154940"/>
                    <a:pt x="9016294" y="0"/>
                  </a:cubicBezTo>
                  <a:cubicBezTo>
                    <a:pt x="5026076" y="38100"/>
                    <a:pt x="1791535" y="1889760"/>
                    <a:pt x="539454" y="4933950"/>
                  </a:cubicBezTo>
                  <a:cubicBezTo>
                    <a:pt x="111027" y="5975350"/>
                    <a:pt x="0" y="7139940"/>
                    <a:pt x="499931" y="8159750"/>
                  </a:cubicBezTo>
                  <a:cubicBezTo>
                    <a:pt x="1160751" y="9499600"/>
                    <a:pt x="2803317" y="10407650"/>
                    <a:pt x="4539156" y="10773410"/>
                  </a:cubicBezTo>
                  <a:cubicBezTo>
                    <a:pt x="6274995" y="11140440"/>
                    <a:pt x="8186315" y="11644630"/>
                    <a:pt x="9966420" y="11470640"/>
                  </a:cubicBezTo>
                  <a:cubicBezTo>
                    <a:pt x="11354459" y="11334750"/>
                    <a:pt x="12740917" y="10519410"/>
                    <a:pt x="13779574" y="9767570"/>
                  </a:cubicBezTo>
                  <a:cubicBezTo>
                    <a:pt x="14468851" y="9268460"/>
                    <a:pt x="14898859" y="8576310"/>
                    <a:pt x="15186583" y="7867650"/>
                  </a:cubicBezTo>
                  <a:cubicBezTo>
                    <a:pt x="16118979" y="5401310"/>
                    <a:pt x="15368389" y="2322830"/>
                    <a:pt x="12634995" y="938530"/>
                  </a:cubicBezTo>
                  <a:close/>
                </a:path>
              </a:pathLst>
            </a:custGeom>
            <a:blipFill>
              <a:blip r:embed="rId5"/>
              <a:stretch>
                <a:fillRect l="0" t="-16914" r="0" b="-1691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88967" y="1741356"/>
            <a:ext cx="4510148" cy="3623159"/>
            <a:chOff x="0" y="0"/>
            <a:chExt cx="15809099" cy="1270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1430" y="857250"/>
              <a:ext cx="16118979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6118979">
                  <a:moveTo>
                    <a:pt x="12634995" y="938530"/>
                  </a:moveTo>
                  <a:cubicBezTo>
                    <a:pt x="11153682" y="189230"/>
                    <a:pt x="10756875" y="154940"/>
                    <a:pt x="9016294" y="0"/>
                  </a:cubicBezTo>
                  <a:cubicBezTo>
                    <a:pt x="5026076" y="38100"/>
                    <a:pt x="1791535" y="1889760"/>
                    <a:pt x="539454" y="4933950"/>
                  </a:cubicBezTo>
                  <a:cubicBezTo>
                    <a:pt x="111027" y="5975350"/>
                    <a:pt x="0" y="7139940"/>
                    <a:pt x="499931" y="8159750"/>
                  </a:cubicBezTo>
                  <a:cubicBezTo>
                    <a:pt x="1160751" y="9499600"/>
                    <a:pt x="2803317" y="10407650"/>
                    <a:pt x="4539156" y="10773410"/>
                  </a:cubicBezTo>
                  <a:cubicBezTo>
                    <a:pt x="6274995" y="11140440"/>
                    <a:pt x="8186315" y="11644630"/>
                    <a:pt x="9966420" y="11470640"/>
                  </a:cubicBezTo>
                  <a:cubicBezTo>
                    <a:pt x="11354459" y="11334750"/>
                    <a:pt x="12740917" y="10519410"/>
                    <a:pt x="13779574" y="9767570"/>
                  </a:cubicBezTo>
                  <a:cubicBezTo>
                    <a:pt x="14468851" y="9268460"/>
                    <a:pt x="14898859" y="8576310"/>
                    <a:pt x="15186583" y="7867650"/>
                  </a:cubicBezTo>
                  <a:cubicBezTo>
                    <a:pt x="16118979" y="5401310"/>
                    <a:pt x="15368389" y="2322830"/>
                    <a:pt x="12634995" y="93853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-3382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245953" y="5417091"/>
            <a:ext cx="1827169" cy="37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</a:pPr>
            <a:r>
              <a:rPr lang="en-US" sz="2209" spc="287">
                <a:solidFill>
                  <a:srgbClr val="FFFFFF"/>
                </a:solidFill>
                <a:latin typeface="DM Sans Bold"/>
              </a:rPr>
              <a:t>AHMED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84468" y="5490317"/>
            <a:ext cx="2719147" cy="37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3"/>
              </a:lnSpc>
              <a:spcBef>
                <a:spcPct val="0"/>
              </a:spcBef>
            </a:pPr>
            <a:r>
              <a:rPr lang="en-US" sz="2209" spc="287">
                <a:solidFill>
                  <a:srgbClr val="FFFFFF"/>
                </a:solidFill>
                <a:latin typeface="DM Sans Bold"/>
              </a:rPr>
              <a:t>MENNA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873389" y="1741356"/>
            <a:ext cx="4510148" cy="3623159"/>
            <a:chOff x="0" y="0"/>
            <a:chExt cx="15809099" cy="1270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1430" y="857250"/>
              <a:ext cx="16118979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6118979">
                  <a:moveTo>
                    <a:pt x="12634995" y="938530"/>
                  </a:moveTo>
                  <a:cubicBezTo>
                    <a:pt x="11153682" y="189230"/>
                    <a:pt x="10756875" y="154940"/>
                    <a:pt x="9016294" y="0"/>
                  </a:cubicBezTo>
                  <a:cubicBezTo>
                    <a:pt x="5026076" y="38100"/>
                    <a:pt x="1791535" y="1889760"/>
                    <a:pt x="539454" y="4933950"/>
                  </a:cubicBezTo>
                  <a:cubicBezTo>
                    <a:pt x="111027" y="5975350"/>
                    <a:pt x="0" y="7139940"/>
                    <a:pt x="499931" y="8159750"/>
                  </a:cubicBezTo>
                  <a:cubicBezTo>
                    <a:pt x="1160751" y="9499600"/>
                    <a:pt x="2803317" y="10407650"/>
                    <a:pt x="4539156" y="10773410"/>
                  </a:cubicBezTo>
                  <a:cubicBezTo>
                    <a:pt x="6274995" y="11140440"/>
                    <a:pt x="8186315" y="11644630"/>
                    <a:pt x="9966420" y="11470640"/>
                  </a:cubicBezTo>
                  <a:cubicBezTo>
                    <a:pt x="11354459" y="11334750"/>
                    <a:pt x="12740917" y="10519410"/>
                    <a:pt x="13779574" y="9767570"/>
                  </a:cubicBezTo>
                  <a:cubicBezTo>
                    <a:pt x="14468851" y="9268460"/>
                    <a:pt x="14898859" y="8576310"/>
                    <a:pt x="15186583" y="7867650"/>
                  </a:cubicBezTo>
                  <a:cubicBezTo>
                    <a:pt x="16118979" y="5401310"/>
                    <a:pt x="15368389" y="2322830"/>
                    <a:pt x="12634995" y="938530"/>
                  </a:cubicBezTo>
                  <a:close/>
                </a:path>
              </a:pathLst>
            </a:custGeom>
            <a:blipFill>
              <a:blip r:embed="rId7"/>
              <a:stretch>
                <a:fillRect l="0" t="-16914" r="0" b="-16914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768889" y="5490317"/>
            <a:ext cx="2719147" cy="37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3"/>
              </a:lnSpc>
              <a:spcBef>
                <a:spcPct val="0"/>
              </a:spcBef>
            </a:pPr>
            <a:r>
              <a:rPr lang="en-US" sz="2209" spc="287">
                <a:solidFill>
                  <a:srgbClr val="FFFFFF"/>
                </a:solidFill>
                <a:latin typeface="DM Sans Bold"/>
              </a:rPr>
              <a:t>MOUSTAFA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04463" y="5869870"/>
            <a:ext cx="4510148" cy="3623159"/>
            <a:chOff x="0" y="0"/>
            <a:chExt cx="15809099" cy="1270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1430" y="857250"/>
              <a:ext cx="16118979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6118979">
                  <a:moveTo>
                    <a:pt x="12634995" y="938530"/>
                  </a:moveTo>
                  <a:cubicBezTo>
                    <a:pt x="11153682" y="189230"/>
                    <a:pt x="10756875" y="154940"/>
                    <a:pt x="9016294" y="0"/>
                  </a:cubicBezTo>
                  <a:cubicBezTo>
                    <a:pt x="5026076" y="38100"/>
                    <a:pt x="1791535" y="1889760"/>
                    <a:pt x="539454" y="4933950"/>
                  </a:cubicBezTo>
                  <a:cubicBezTo>
                    <a:pt x="111027" y="5975350"/>
                    <a:pt x="0" y="7139940"/>
                    <a:pt x="499931" y="8159750"/>
                  </a:cubicBezTo>
                  <a:cubicBezTo>
                    <a:pt x="1160751" y="9499600"/>
                    <a:pt x="2803317" y="10407650"/>
                    <a:pt x="4539156" y="10773410"/>
                  </a:cubicBezTo>
                  <a:cubicBezTo>
                    <a:pt x="6274995" y="11140440"/>
                    <a:pt x="8186315" y="11644630"/>
                    <a:pt x="9966420" y="11470640"/>
                  </a:cubicBezTo>
                  <a:cubicBezTo>
                    <a:pt x="11354459" y="11334750"/>
                    <a:pt x="12740917" y="10519410"/>
                    <a:pt x="13779574" y="9767570"/>
                  </a:cubicBezTo>
                  <a:cubicBezTo>
                    <a:pt x="14468851" y="9268460"/>
                    <a:pt x="14898859" y="8576310"/>
                    <a:pt x="15186583" y="7867650"/>
                  </a:cubicBezTo>
                  <a:cubicBezTo>
                    <a:pt x="16118979" y="5401310"/>
                    <a:pt x="15368389" y="2322830"/>
                    <a:pt x="12634995" y="93853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88866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888967" y="5869870"/>
            <a:ext cx="4510148" cy="3623159"/>
            <a:chOff x="0" y="0"/>
            <a:chExt cx="15809099" cy="1270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1430" y="857250"/>
              <a:ext cx="16118979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6118979">
                  <a:moveTo>
                    <a:pt x="12634995" y="938530"/>
                  </a:moveTo>
                  <a:cubicBezTo>
                    <a:pt x="11153682" y="189230"/>
                    <a:pt x="10756875" y="154940"/>
                    <a:pt x="9016294" y="0"/>
                  </a:cubicBezTo>
                  <a:cubicBezTo>
                    <a:pt x="5026076" y="38100"/>
                    <a:pt x="1791535" y="1889760"/>
                    <a:pt x="539454" y="4933950"/>
                  </a:cubicBezTo>
                  <a:cubicBezTo>
                    <a:pt x="111027" y="5975350"/>
                    <a:pt x="0" y="7139940"/>
                    <a:pt x="499931" y="8159750"/>
                  </a:cubicBezTo>
                  <a:cubicBezTo>
                    <a:pt x="1160751" y="9499600"/>
                    <a:pt x="2803317" y="10407650"/>
                    <a:pt x="4539156" y="10773410"/>
                  </a:cubicBezTo>
                  <a:cubicBezTo>
                    <a:pt x="6274995" y="11140440"/>
                    <a:pt x="8186315" y="11644630"/>
                    <a:pt x="9966420" y="11470640"/>
                  </a:cubicBezTo>
                  <a:cubicBezTo>
                    <a:pt x="11354459" y="11334750"/>
                    <a:pt x="12740917" y="10519410"/>
                    <a:pt x="13779574" y="9767570"/>
                  </a:cubicBezTo>
                  <a:cubicBezTo>
                    <a:pt x="14468851" y="9268460"/>
                    <a:pt x="14898859" y="8576310"/>
                    <a:pt x="15186583" y="7867650"/>
                  </a:cubicBezTo>
                  <a:cubicBezTo>
                    <a:pt x="16118979" y="5401310"/>
                    <a:pt x="15368389" y="2322830"/>
                    <a:pt x="12634995" y="938530"/>
                  </a:cubicBezTo>
                  <a:close/>
                </a:path>
              </a:pathLst>
            </a:custGeom>
            <a:blipFill>
              <a:blip r:embed="rId9"/>
              <a:stretch>
                <a:fillRect l="0" t="-16914" r="0" b="-1691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245953" y="9545605"/>
            <a:ext cx="1827169" cy="37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</a:pPr>
            <a:r>
              <a:rPr lang="en-US" sz="2209" spc="287">
                <a:solidFill>
                  <a:srgbClr val="FFFFFF"/>
                </a:solidFill>
                <a:latin typeface="DM Sans Bold"/>
              </a:rPr>
              <a:t>ISRAA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84468" y="9618831"/>
            <a:ext cx="2719147" cy="37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3"/>
              </a:lnSpc>
              <a:spcBef>
                <a:spcPct val="0"/>
              </a:spcBef>
            </a:pPr>
            <a:r>
              <a:rPr lang="en-US" sz="2209" spc="287">
                <a:solidFill>
                  <a:srgbClr val="FFFFFF"/>
                </a:solidFill>
                <a:latin typeface="DM Sans Bold"/>
              </a:rPr>
              <a:t>AISHA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873389" y="5869870"/>
            <a:ext cx="4510148" cy="3623159"/>
            <a:chOff x="0" y="0"/>
            <a:chExt cx="15809099" cy="1270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11430" y="857250"/>
              <a:ext cx="16118979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6118979">
                  <a:moveTo>
                    <a:pt x="12634995" y="938530"/>
                  </a:moveTo>
                  <a:cubicBezTo>
                    <a:pt x="11153682" y="189230"/>
                    <a:pt x="10756875" y="154940"/>
                    <a:pt x="9016294" y="0"/>
                  </a:cubicBezTo>
                  <a:cubicBezTo>
                    <a:pt x="5026076" y="38100"/>
                    <a:pt x="1791535" y="1889760"/>
                    <a:pt x="539454" y="4933950"/>
                  </a:cubicBezTo>
                  <a:cubicBezTo>
                    <a:pt x="111027" y="5975350"/>
                    <a:pt x="0" y="7139940"/>
                    <a:pt x="499931" y="8159750"/>
                  </a:cubicBezTo>
                  <a:cubicBezTo>
                    <a:pt x="1160751" y="9499600"/>
                    <a:pt x="2803317" y="10407650"/>
                    <a:pt x="4539156" y="10773410"/>
                  </a:cubicBezTo>
                  <a:cubicBezTo>
                    <a:pt x="6274995" y="11140440"/>
                    <a:pt x="8186315" y="11644630"/>
                    <a:pt x="9966420" y="11470640"/>
                  </a:cubicBezTo>
                  <a:cubicBezTo>
                    <a:pt x="11354459" y="11334750"/>
                    <a:pt x="12740917" y="10519410"/>
                    <a:pt x="13779574" y="9767570"/>
                  </a:cubicBezTo>
                  <a:cubicBezTo>
                    <a:pt x="14468851" y="9268460"/>
                    <a:pt x="14898859" y="8576310"/>
                    <a:pt x="15186583" y="7867650"/>
                  </a:cubicBezTo>
                  <a:cubicBezTo>
                    <a:pt x="16118979" y="5401310"/>
                    <a:pt x="15368389" y="2322830"/>
                    <a:pt x="12634995" y="938530"/>
                  </a:cubicBezTo>
                  <a:close/>
                </a:path>
              </a:pathLst>
            </a:custGeom>
            <a:blipFill>
              <a:blip r:embed="rId10"/>
              <a:stretch>
                <a:fillRect l="0" t="-63642" r="0" b="-133978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768889" y="9618831"/>
            <a:ext cx="2719147" cy="37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3"/>
              </a:lnSpc>
              <a:spcBef>
                <a:spcPct val="0"/>
              </a:spcBef>
            </a:pPr>
            <a:r>
              <a:rPr lang="en-US" sz="2209" spc="287">
                <a:solidFill>
                  <a:srgbClr val="FFFFFF"/>
                </a:solidFill>
                <a:latin typeface="DM Sans Bold"/>
              </a:rPr>
              <a:t>BASMALA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0829" y="2981637"/>
            <a:ext cx="6264366" cy="6104909"/>
          </a:xfrm>
          <a:custGeom>
            <a:avLst/>
            <a:gdLst/>
            <a:ahLst/>
            <a:cxnLst/>
            <a:rect r="r" b="b" t="t" l="l"/>
            <a:pathLst>
              <a:path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09"/>
                </a:lnTo>
                <a:lnTo>
                  <a:pt x="0" y="610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9890564" y="2981637"/>
            <a:ext cx="4618418" cy="499288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578969" y="1143000"/>
            <a:ext cx="9130061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Poppins Bold"/>
              </a:rPr>
              <a:t>PROJECT’S IDEA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57977" t="0" r="-64206" b="-21043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4850" y="0"/>
            <a:ext cx="8856772" cy="10287000"/>
            <a:chOff x="0" y="0"/>
            <a:chExt cx="982524" cy="1141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2524" cy="1141187"/>
            </a:xfrm>
            <a:custGeom>
              <a:avLst/>
              <a:gdLst/>
              <a:ahLst/>
              <a:cxnLst/>
              <a:rect r="r" b="b" t="t" l="l"/>
              <a:pathLst>
                <a:path h="1141187" w="982524">
                  <a:moveTo>
                    <a:pt x="779324" y="0"/>
                  </a:moveTo>
                  <a:lnTo>
                    <a:pt x="0" y="0"/>
                  </a:lnTo>
                  <a:lnTo>
                    <a:pt x="0" y="1141187"/>
                  </a:lnTo>
                  <a:lnTo>
                    <a:pt x="779324" y="1141187"/>
                  </a:lnTo>
                  <a:lnTo>
                    <a:pt x="982524" y="570593"/>
                  </a:lnTo>
                  <a:lnTo>
                    <a:pt x="779324" y="0"/>
                  </a:lnTo>
                  <a:close/>
                </a:path>
              </a:pathLst>
            </a:custGeom>
            <a:solidFill>
              <a:srgbClr val="1724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68224" cy="1198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769" y="2549917"/>
            <a:ext cx="7269533" cy="6251798"/>
          </a:xfrm>
          <a:custGeom>
            <a:avLst/>
            <a:gdLst/>
            <a:ahLst/>
            <a:cxnLst/>
            <a:rect r="r" b="b" t="t" l="l"/>
            <a:pathLst>
              <a:path h="6251798" w="7269533">
                <a:moveTo>
                  <a:pt x="0" y="0"/>
                </a:moveTo>
                <a:lnTo>
                  <a:pt x="7269533" y="0"/>
                </a:lnTo>
                <a:lnTo>
                  <a:pt x="7269533" y="6251798"/>
                </a:lnTo>
                <a:lnTo>
                  <a:pt x="0" y="625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6107" y="1095375"/>
            <a:ext cx="15775786" cy="208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6838">
                <a:solidFill>
                  <a:srgbClr val="FFFFFF"/>
                </a:solidFill>
                <a:latin typeface="Poppins Bold Italics"/>
              </a:rPr>
              <a:t>What Fix Flex Helps With</a:t>
            </a:r>
          </a:p>
          <a:p>
            <a:pPr algn="l">
              <a:lnSpc>
                <a:spcPts val="857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151922" y="3668751"/>
            <a:ext cx="9851327" cy="369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2657" indent="-401328" lvl="1">
              <a:lnSpc>
                <a:spcPts val="7509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Poppins Italics"/>
              </a:rPr>
              <a:t>Finding Experienced Taskers Easily</a:t>
            </a:r>
          </a:p>
          <a:p>
            <a:pPr algn="just" marL="802657" indent="-401328" lvl="1">
              <a:lnSpc>
                <a:spcPts val="7509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Poppins Italics"/>
              </a:rPr>
              <a:t>Setting Your Preferred Budget</a:t>
            </a:r>
          </a:p>
          <a:p>
            <a:pPr algn="just" marL="802657" indent="-401328" lvl="1">
              <a:lnSpc>
                <a:spcPts val="7509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Poppins Italics"/>
              </a:rPr>
              <a:t>Finding Jobs quickly For Taskers</a:t>
            </a:r>
          </a:p>
          <a:p>
            <a:pPr algn="just" marL="802657" indent="-401328" lvl="1">
              <a:lnSpc>
                <a:spcPts val="7509"/>
              </a:lnSpc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Poppins Italics"/>
              </a:rPr>
              <a:t>Building A Tasker’s Reputation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977" t="0" r="-64206" b="-2104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1558320" y="-642644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1714979"/>
            <a:ext cx="10138099" cy="6857041"/>
          </a:xfrm>
          <a:custGeom>
            <a:avLst/>
            <a:gdLst/>
            <a:ahLst/>
            <a:cxnLst/>
            <a:rect r="r" b="b" t="t" l="l"/>
            <a:pathLst>
              <a:path h="6857041" w="10138099">
                <a:moveTo>
                  <a:pt x="0" y="0"/>
                </a:moveTo>
                <a:lnTo>
                  <a:pt x="10138099" y="0"/>
                </a:lnTo>
                <a:lnTo>
                  <a:pt x="10138099" y="6857042"/>
                </a:lnTo>
                <a:lnTo>
                  <a:pt x="0" y="6857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34910" y="3838575"/>
            <a:ext cx="5808095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Problem Statement</a:t>
            </a:r>
          </a:p>
        </p:txBody>
      </p:sp>
      <p:sp>
        <p:nvSpPr>
          <p:cNvPr name="AutoShape 4" id="4"/>
          <p:cNvSpPr/>
          <p:nvPr/>
        </p:nvSpPr>
        <p:spPr>
          <a:xfrm>
            <a:off x="11634910" y="6991350"/>
            <a:ext cx="58080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977" t="0" r="-64206" b="-21043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3461" y="4490998"/>
            <a:ext cx="8470539" cy="135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The Problems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453857" y="1028700"/>
            <a:ext cx="7869044" cy="1956121"/>
            <a:chOff x="0" y="0"/>
            <a:chExt cx="3449504" cy="857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49504" cy="857492"/>
            </a:xfrm>
            <a:custGeom>
              <a:avLst/>
              <a:gdLst/>
              <a:ahLst/>
              <a:cxnLst/>
              <a:rect r="r" b="b" t="t" l="l"/>
              <a:pathLst>
                <a:path h="857492" w="3449504">
                  <a:moveTo>
                    <a:pt x="14758" y="0"/>
                  </a:moveTo>
                  <a:lnTo>
                    <a:pt x="3434746" y="0"/>
                  </a:lnTo>
                  <a:cubicBezTo>
                    <a:pt x="3442896" y="0"/>
                    <a:pt x="3449504" y="6607"/>
                    <a:pt x="3449504" y="14758"/>
                  </a:cubicBezTo>
                  <a:lnTo>
                    <a:pt x="3449504" y="842735"/>
                  </a:lnTo>
                  <a:cubicBezTo>
                    <a:pt x="3449504" y="850885"/>
                    <a:pt x="3442896" y="857492"/>
                    <a:pt x="3434746" y="857492"/>
                  </a:cubicBezTo>
                  <a:lnTo>
                    <a:pt x="14758" y="857492"/>
                  </a:lnTo>
                  <a:cubicBezTo>
                    <a:pt x="6607" y="857492"/>
                    <a:pt x="0" y="850885"/>
                    <a:pt x="0" y="842735"/>
                  </a:cubicBezTo>
                  <a:lnTo>
                    <a:pt x="0" y="14758"/>
                  </a:lnTo>
                  <a:cubicBezTo>
                    <a:pt x="0" y="6607"/>
                    <a:pt x="6607" y="0"/>
                    <a:pt x="1475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3449504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34285" y="1676039"/>
            <a:ext cx="1400468" cy="79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5"/>
              </a:lnSpc>
            </a:pPr>
            <a:r>
              <a:rPr lang="en-US" sz="6109" spc="-500">
                <a:solidFill>
                  <a:srgbClr val="000000"/>
                </a:solidFill>
                <a:latin typeface="DM Sans"/>
              </a:rPr>
              <a:t>01.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53857" y="3084523"/>
            <a:ext cx="7869044" cy="1956121"/>
            <a:chOff x="0" y="0"/>
            <a:chExt cx="3449504" cy="857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49504" cy="857492"/>
            </a:xfrm>
            <a:custGeom>
              <a:avLst/>
              <a:gdLst/>
              <a:ahLst/>
              <a:cxnLst/>
              <a:rect r="r" b="b" t="t" l="l"/>
              <a:pathLst>
                <a:path h="857492" w="3449504">
                  <a:moveTo>
                    <a:pt x="14758" y="0"/>
                  </a:moveTo>
                  <a:lnTo>
                    <a:pt x="3434746" y="0"/>
                  </a:lnTo>
                  <a:cubicBezTo>
                    <a:pt x="3442896" y="0"/>
                    <a:pt x="3449504" y="6607"/>
                    <a:pt x="3449504" y="14758"/>
                  </a:cubicBezTo>
                  <a:lnTo>
                    <a:pt x="3449504" y="842735"/>
                  </a:lnTo>
                  <a:cubicBezTo>
                    <a:pt x="3449504" y="850885"/>
                    <a:pt x="3442896" y="857492"/>
                    <a:pt x="3434746" y="857492"/>
                  </a:cubicBezTo>
                  <a:lnTo>
                    <a:pt x="14758" y="857492"/>
                  </a:lnTo>
                  <a:cubicBezTo>
                    <a:pt x="6607" y="857492"/>
                    <a:pt x="0" y="850885"/>
                    <a:pt x="0" y="842735"/>
                  </a:cubicBezTo>
                  <a:lnTo>
                    <a:pt x="0" y="14758"/>
                  </a:lnTo>
                  <a:cubicBezTo>
                    <a:pt x="0" y="6607"/>
                    <a:pt x="6607" y="0"/>
                    <a:pt x="1475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3449504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53857" y="5142477"/>
            <a:ext cx="7869044" cy="1956121"/>
            <a:chOff x="0" y="0"/>
            <a:chExt cx="3449504" cy="8574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49504" cy="857492"/>
            </a:xfrm>
            <a:custGeom>
              <a:avLst/>
              <a:gdLst/>
              <a:ahLst/>
              <a:cxnLst/>
              <a:rect r="r" b="b" t="t" l="l"/>
              <a:pathLst>
                <a:path h="857492" w="3449504">
                  <a:moveTo>
                    <a:pt x="14758" y="0"/>
                  </a:moveTo>
                  <a:lnTo>
                    <a:pt x="3434746" y="0"/>
                  </a:lnTo>
                  <a:cubicBezTo>
                    <a:pt x="3442896" y="0"/>
                    <a:pt x="3449504" y="6607"/>
                    <a:pt x="3449504" y="14758"/>
                  </a:cubicBezTo>
                  <a:lnTo>
                    <a:pt x="3449504" y="842735"/>
                  </a:lnTo>
                  <a:cubicBezTo>
                    <a:pt x="3449504" y="850885"/>
                    <a:pt x="3442896" y="857492"/>
                    <a:pt x="3434746" y="857492"/>
                  </a:cubicBezTo>
                  <a:lnTo>
                    <a:pt x="14758" y="857492"/>
                  </a:lnTo>
                  <a:cubicBezTo>
                    <a:pt x="6607" y="857492"/>
                    <a:pt x="0" y="850885"/>
                    <a:pt x="0" y="842735"/>
                  </a:cubicBezTo>
                  <a:lnTo>
                    <a:pt x="0" y="14758"/>
                  </a:lnTo>
                  <a:cubicBezTo>
                    <a:pt x="0" y="6607"/>
                    <a:pt x="6607" y="0"/>
                    <a:pt x="1475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3449504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846785" y="3804759"/>
            <a:ext cx="1775470" cy="79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5"/>
              </a:lnSpc>
            </a:pPr>
            <a:r>
              <a:rPr lang="en-US" sz="6109" spc="-500">
                <a:solidFill>
                  <a:srgbClr val="000000"/>
                </a:solidFill>
                <a:latin typeface="DM Sans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46785" y="5766542"/>
            <a:ext cx="1775470" cy="79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5"/>
              </a:lnSpc>
            </a:pPr>
            <a:r>
              <a:rPr lang="en-US" sz="6109" spc="-500">
                <a:solidFill>
                  <a:srgbClr val="000000"/>
                </a:solidFill>
                <a:latin typeface="DM Sans"/>
              </a:rPr>
              <a:t>03.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1022794" y="3532902"/>
            <a:ext cx="5600115" cy="11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3"/>
              </a:lnSpc>
              <a:spcBef>
                <a:spcPct val="0"/>
              </a:spcBef>
            </a:pPr>
            <a:r>
              <a:rPr lang="en-US" sz="3254" spc="-188">
                <a:solidFill>
                  <a:srgbClr val="000000"/>
                </a:solidFill>
                <a:latin typeface="Poppins"/>
              </a:rPr>
              <a:t>Disputes often arise over previously agreed budgets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22794" y="5234441"/>
            <a:ext cx="5600115" cy="169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6"/>
              </a:lnSpc>
            </a:pPr>
            <a:r>
              <a:rPr lang="en-US" sz="3254" spc="-192">
                <a:solidFill>
                  <a:srgbClr val="000000"/>
                </a:solidFill>
                <a:latin typeface="Poppins"/>
              </a:rPr>
              <a:t>Renovations may necessitate hiring several handymen simultaneously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453857" y="7195181"/>
            <a:ext cx="7869044" cy="1956121"/>
            <a:chOff x="0" y="0"/>
            <a:chExt cx="3449504" cy="8574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49504" cy="857492"/>
            </a:xfrm>
            <a:custGeom>
              <a:avLst/>
              <a:gdLst/>
              <a:ahLst/>
              <a:cxnLst/>
              <a:rect r="r" b="b" t="t" l="l"/>
              <a:pathLst>
                <a:path h="857492" w="3449504">
                  <a:moveTo>
                    <a:pt x="14758" y="0"/>
                  </a:moveTo>
                  <a:lnTo>
                    <a:pt x="3434746" y="0"/>
                  </a:lnTo>
                  <a:cubicBezTo>
                    <a:pt x="3442896" y="0"/>
                    <a:pt x="3449504" y="6607"/>
                    <a:pt x="3449504" y="14758"/>
                  </a:cubicBezTo>
                  <a:lnTo>
                    <a:pt x="3449504" y="842735"/>
                  </a:lnTo>
                  <a:cubicBezTo>
                    <a:pt x="3449504" y="850885"/>
                    <a:pt x="3442896" y="857492"/>
                    <a:pt x="3434746" y="857492"/>
                  </a:cubicBezTo>
                  <a:lnTo>
                    <a:pt x="14758" y="857492"/>
                  </a:lnTo>
                  <a:cubicBezTo>
                    <a:pt x="6607" y="857492"/>
                    <a:pt x="0" y="850885"/>
                    <a:pt x="0" y="842735"/>
                  </a:cubicBezTo>
                  <a:lnTo>
                    <a:pt x="0" y="14758"/>
                  </a:lnTo>
                  <a:cubicBezTo>
                    <a:pt x="0" y="6607"/>
                    <a:pt x="6607" y="0"/>
                    <a:pt x="1475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85725"/>
              <a:ext cx="3449504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846785" y="7842519"/>
            <a:ext cx="1775470" cy="79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5"/>
              </a:lnSpc>
            </a:pPr>
            <a:r>
              <a:rPr lang="en-US" sz="6109" spc="-500">
                <a:solidFill>
                  <a:srgbClr val="000000"/>
                </a:solidFill>
                <a:latin typeface="DM Sans"/>
              </a:rPr>
              <a:t>04.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22794" y="7517697"/>
            <a:ext cx="6110099" cy="113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26"/>
              </a:lnSpc>
            </a:pPr>
            <a:r>
              <a:rPr lang="en-US" sz="3254" spc="94">
                <a:solidFill>
                  <a:srgbClr val="000000"/>
                </a:solidFill>
                <a:latin typeface="Poppins"/>
              </a:rPr>
              <a:t>Finding immediate tasks for handymen can be tough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7977" t="0" r="-64206" b="-21043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022794" y="1483292"/>
            <a:ext cx="5600115" cy="113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6"/>
              </a:lnSpc>
            </a:pPr>
            <a:r>
              <a:rPr lang="en-US" sz="3254" spc="-227">
                <a:solidFill>
                  <a:srgbClr val="000000"/>
                </a:solidFill>
                <a:latin typeface="Poppins"/>
              </a:rPr>
              <a:t>Finding a trustworthy handyman is challenging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930165" y="4823914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47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27066" y="4823914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4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53627" y="4823914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47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96139" y="4823914"/>
            <a:ext cx="502056" cy="5020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479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732501" y="2465524"/>
            <a:ext cx="882299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DM Sans Bold"/>
              </a:rPr>
              <a:t>The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27066" y="5616041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48468" y="5616041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27066" y="6409791"/>
            <a:ext cx="2646492" cy="298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1999">
                <a:solidFill>
                  <a:srgbClr val="FFFFFF"/>
                </a:solidFill>
                <a:latin typeface="Poppins"/>
              </a:rPr>
              <a:t>Fix Flex Allows for users to rate taskers after each task is completed, making it easier to find dependable handymen.</a:t>
            </a:r>
          </a:p>
          <a:p>
            <a:pPr algn="l">
              <a:lnSpc>
                <a:spcPts val="187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671930" y="5616041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71930" y="6409791"/>
            <a:ext cx="2747991" cy="273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1999">
                <a:solidFill>
                  <a:srgbClr val="FFFFFF"/>
                </a:solidFill>
                <a:latin typeface="Poppins"/>
              </a:rPr>
              <a:t>Fix Flex makes it easy to find handymen for simple tasks like cleaning, ensuring quick and efficient service for everyday needs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14442" y="5616041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14442" y="6419316"/>
            <a:ext cx="2646492" cy="342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1950">
                <a:solidFill>
                  <a:srgbClr val="FFFFFF"/>
                </a:solidFill>
                <a:latin typeface="Poppins"/>
              </a:rPr>
              <a:t>Users can manage multiple tasks and communicate with multiple handymen simultaneously, streamlining the process for complex projects like renovations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57977" t="0" r="-64206" b="-21043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930165" y="6409791"/>
            <a:ext cx="2646492" cy="273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1999">
                <a:solidFill>
                  <a:srgbClr val="FFFFFF"/>
                </a:solidFill>
                <a:latin typeface="Poppins"/>
              </a:rPr>
              <a:t>Our platform facilitates clear and upfront budget agreements, minimizing disputes between users and taskers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018758" y="7087882"/>
            <a:ext cx="66530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132893" y="8801715"/>
            <a:ext cx="1077909" cy="1112952"/>
          </a:xfrm>
          <a:custGeom>
            <a:avLst/>
            <a:gdLst/>
            <a:ahLst/>
            <a:cxnLst/>
            <a:rect r="r" b="b" t="t" l="l"/>
            <a:pathLst>
              <a:path h="1112952" w="1077909">
                <a:moveTo>
                  <a:pt x="0" y="0"/>
                </a:moveTo>
                <a:lnTo>
                  <a:pt x="1077909" y="0"/>
                </a:lnTo>
                <a:lnTo>
                  <a:pt x="1077909" y="1112953"/>
                </a:lnTo>
                <a:lnTo>
                  <a:pt x="0" y="111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977" t="0" r="-64206" b="-210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70691" y="8477715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13074" y="1766153"/>
            <a:ext cx="3986947" cy="39869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906548" y="5678439"/>
            <a:ext cx="4194800" cy="4236229"/>
            <a:chOff x="0" y="0"/>
            <a:chExt cx="80485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4851" cy="812800"/>
            </a:xfrm>
            <a:custGeom>
              <a:avLst/>
              <a:gdLst/>
              <a:ahLst/>
              <a:cxnLst/>
              <a:rect r="r" b="b" t="t" l="l"/>
              <a:pathLst>
                <a:path h="812800" w="804851">
                  <a:moveTo>
                    <a:pt x="402426" y="0"/>
                  </a:moveTo>
                  <a:cubicBezTo>
                    <a:pt x="180172" y="0"/>
                    <a:pt x="0" y="181951"/>
                    <a:pt x="0" y="406400"/>
                  </a:cubicBezTo>
                  <a:cubicBezTo>
                    <a:pt x="0" y="630849"/>
                    <a:pt x="180172" y="812800"/>
                    <a:pt x="402426" y="812800"/>
                  </a:cubicBezTo>
                  <a:cubicBezTo>
                    <a:pt x="624679" y="812800"/>
                    <a:pt x="804851" y="630849"/>
                    <a:pt x="804851" y="406400"/>
                  </a:cubicBezTo>
                  <a:cubicBezTo>
                    <a:pt x="804851" y="181951"/>
                    <a:pt x="624679" y="0"/>
                    <a:pt x="402426" y="0"/>
                  </a:cubicBezTo>
                  <a:close/>
                </a:path>
              </a:pathLst>
            </a:custGeom>
            <a:blipFill>
              <a:blip r:embed="rId10"/>
              <a:stretch>
                <a:fillRect l="-493" t="0" r="-493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846464" y="1995962"/>
            <a:ext cx="4100491" cy="41004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018758" y="5057775"/>
            <a:ext cx="665309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Similar Apps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DAGF_EGUad4</dc:identifier>
  <dcterms:modified xsi:type="dcterms:W3CDTF">2011-08-01T06:04:30Z</dcterms:modified>
  <cp:revision>1</cp:revision>
  <dc:title>Blue And White Illustrative Marketing Plan Presentation</dc:title>
</cp:coreProperties>
</file>